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PT Sans Narrow"/>
      <p:regular r:id="rId15"/>
      <p:bold r:id="rId16"/>
    </p:embeddedFont>
    <p:embeddedFont>
      <p:font typeface="Open Sans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TSansNarrow-regular.fntdata"/><Relationship Id="rId14" Type="http://schemas.openxmlformats.org/officeDocument/2006/relationships/slide" Target="slides/slide9.xml"/><Relationship Id="rId17" Type="http://schemas.openxmlformats.org/officeDocument/2006/relationships/font" Target="fonts/OpenSans-regular.fntdata"/><Relationship Id="rId16" Type="http://schemas.openxmlformats.org/officeDocument/2006/relationships/font" Target="fonts/PTSansNarrow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penSans-italic.fntdata"/><Relationship Id="rId6" Type="http://schemas.openxmlformats.org/officeDocument/2006/relationships/slide" Target="slides/slide1.xml"/><Relationship Id="rId18" Type="http://schemas.openxmlformats.org/officeDocument/2006/relationships/font" Target="fonts/Open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a5b031b675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a5b031b675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a60da11678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a60da11678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a60da11678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a60da11678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a7b8325fe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a7b8325fe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a7b8325feb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a7b8325feb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a7b8325feb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a7b8325feb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800"/>
              <a:buFont typeface="Open Sans"/>
              <a:buChar char="●"/>
            </a:pPr>
            <a:r>
              <a:rPr lang="en-GB" sz="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12 Jul - 13 Jul</a:t>
            </a:r>
            <a:endParaRPr sz="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800"/>
              <a:buFont typeface="Open Sans"/>
              <a:buChar char="○"/>
            </a:pPr>
            <a:r>
              <a:rPr lang="en-GB" sz="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Light Precipitation</a:t>
            </a:r>
            <a:endParaRPr sz="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800"/>
              <a:buFont typeface="Open Sans"/>
              <a:buChar char="○"/>
            </a:pPr>
            <a:r>
              <a:rPr lang="en-GB" sz="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Wind Speed started to increase</a:t>
            </a:r>
            <a:endParaRPr sz="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800"/>
              <a:buFont typeface="Open Sans"/>
              <a:buChar char="○"/>
            </a:pPr>
            <a:r>
              <a:rPr lang="en-GB" sz="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Air Pressure at sea level started to increase</a:t>
            </a:r>
            <a:endParaRPr sz="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800"/>
              <a:buFont typeface="Open Sans"/>
              <a:buChar char="○"/>
            </a:pPr>
            <a:r>
              <a:rPr lang="en-GB" sz="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Flights were cancelled</a:t>
            </a:r>
            <a:endParaRPr sz="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800"/>
              <a:buFont typeface="Open Sans"/>
              <a:buChar char="●"/>
            </a:pPr>
            <a:r>
              <a:rPr lang="en-GB" sz="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13 Jul - 14 Jul</a:t>
            </a:r>
            <a:endParaRPr sz="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800"/>
              <a:buFont typeface="Open Sans"/>
              <a:buChar char="○"/>
            </a:pPr>
            <a:r>
              <a:rPr lang="en-GB" sz="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Precipitation increases</a:t>
            </a:r>
            <a:endParaRPr sz="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800"/>
              <a:buFont typeface="Open Sans"/>
              <a:buChar char="○"/>
            </a:pPr>
            <a:r>
              <a:rPr lang="en-GB" sz="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Wind Speed started decreasing</a:t>
            </a:r>
            <a:endParaRPr sz="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800"/>
              <a:buFont typeface="Open Sans"/>
              <a:buChar char="○"/>
            </a:pPr>
            <a:r>
              <a:rPr lang="en-GB" sz="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Air Pressure at sea level still increasing</a:t>
            </a:r>
            <a:endParaRPr sz="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800"/>
              <a:buFont typeface="Open Sans"/>
              <a:buChar char="○"/>
            </a:pPr>
            <a:r>
              <a:rPr lang="en-GB" sz="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Flights not cancelled but delayed</a:t>
            </a:r>
            <a:endParaRPr sz="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800"/>
              <a:buFont typeface="Open Sans"/>
              <a:buChar char="●"/>
            </a:pPr>
            <a:r>
              <a:rPr lang="en-GB" sz="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14 Jul - 15 Jul</a:t>
            </a:r>
            <a:endParaRPr sz="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800"/>
              <a:buFont typeface="Open Sans"/>
              <a:buChar char="○"/>
            </a:pPr>
            <a:r>
              <a:rPr lang="en-GB" sz="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Precipitation constant</a:t>
            </a:r>
            <a:endParaRPr sz="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800"/>
              <a:buFont typeface="Open Sans"/>
              <a:buChar char="○"/>
            </a:pPr>
            <a:r>
              <a:rPr lang="en-GB" sz="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Wind Speed started decreasing</a:t>
            </a:r>
            <a:endParaRPr sz="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800"/>
              <a:buFont typeface="Open Sans"/>
              <a:buChar char="○"/>
            </a:pPr>
            <a:r>
              <a:rPr lang="en-GB" sz="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Air Pressure at sea level also started decreasing</a:t>
            </a:r>
            <a:endParaRPr sz="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800"/>
              <a:buFont typeface="Open Sans"/>
              <a:buChar char="○"/>
            </a:pPr>
            <a:r>
              <a:rPr lang="en-GB" sz="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Flights status improves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a7b8325fe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a7b8325fe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a7b8325fe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a7b8325fe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" name="Google Shape;29;p4"/>
          <p:cNvSpPr txBox="1"/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9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gif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SQL API Project </a:t>
            </a:r>
            <a:endParaRPr/>
          </a:p>
        </p:txBody>
      </p:sp>
      <p:sp>
        <p:nvSpPr>
          <p:cNvPr id="57" name="Google Shape;57;p11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Flights and weather during hurricane Barry 2019</a:t>
            </a:r>
            <a:endParaRPr/>
          </a:p>
        </p:txBody>
      </p:sp>
      <p:sp>
        <p:nvSpPr>
          <p:cNvPr id="58" name="Google Shape;58;p11"/>
          <p:cNvSpPr txBox="1"/>
          <p:nvPr>
            <p:ph idx="1" type="subTitle"/>
          </p:nvPr>
        </p:nvSpPr>
        <p:spPr>
          <a:xfrm>
            <a:off x="5781975" y="4646750"/>
            <a:ext cx="3158100" cy="3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2022-12-06 - </a:t>
            </a:r>
            <a:r>
              <a:rPr lang="en-GB" sz="1300"/>
              <a:t>Jugnu, Sara, Martin, Nora</a:t>
            </a:r>
            <a:endParaRPr sz="1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idx="1" type="body"/>
          </p:nvPr>
        </p:nvSpPr>
        <p:spPr>
          <a:xfrm>
            <a:off x="1896350" y="2298518"/>
            <a:ext cx="26049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Category 1 hurricane</a:t>
            </a:r>
            <a:endParaRPr/>
          </a:p>
        </p:txBody>
      </p:sp>
      <p:sp>
        <p:nvSpPr>
          <p:cNvPr id="64" name="Google Shape;64;p12"/>
          <p:cNvSpPr txBox="1"/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Decided for</a:t>
            </a:r>
            <a:r>
              <a:rPr lang="en-GB"/>
              <a:t> hurricane Barry </a:t>
            </a:r>
            <a:endParaRPr/>
          </a:p>
        </p:txBody>
      </p:sp>
      <p:pic>
        <p:nvPicPr>
          <p:cNvPr id="65" name="Google Shape;6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0200" y="849749"/>
            <a:ext cx="2674574" cy="178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4775" y="3026525"/>
            <a:ext cx="2674575" cy="14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625" y="1293375"/>
            <a:ext cx="1354374" cy="135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939" y="2935425"/>
            <a:ext cx="1819200" cy="18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2"/>
          <p:cNvSpPr txBox="1"/>
          <p:nvPr>
            <p:ph idx="1" type="body"/>
          </p:nvPr>
        </p:nvSpPr>
        <p:spPr>
          <a:xfrm>
            <a:off x="1904800" y="4195250"/>
            <a:ext cx="32592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en-GB"/>
              <a:t>11 </a:t>
            </a:r>
            <a:r>
              <a:rPr lang="en-GB"/>
              <a:t>to 15 July 2019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flights / weather table with data from July 2019</a:t>
            </a:r>
            <a:endParaRPr/>
          </a:p>
        </p:txBody>
      </p:sp>
      <p:sp>
        <p:nvSpPr>
          <p:cNvPr id="75" name="Google Shape;75;p13"/>
          <p:cNvSpPr txBox="1"/>
          <p:nvPr>
            <p:ph idx="1" type="body"/>
          </p:nvPr>
        </p:nvSpPr>
        <p:spPr>
          <a:xfrm>
            <a:off x="1896350" y="1993725"/>
            <a:ext cx="29508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GB" sz="1829"/>
              <a:t>Downloaded and extracted in VS Code</a:t>
            </a:r>
            <a:endParaRPr sz="1829"/>
          </a:p>
        </p:txBody>
      </p:sp>
      <p:pic>
        <p:nvPicPr>
          <p:cNvPr id="76" name="Google Shape;7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25" y="1325246"/>
            <a:ext cx="1307276" cy="13072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"/>
          <p:cNvSpPr txBox="1"/>
          <p:nvPr>
            <p:ph idx="1" type="body"/>
          </p:nvPr>
        </p:nvSpPr>
        <p:spPr>
          <a:xfrm>
            <a:off x="1904800" y="3890450"/>
            <a:ext cx="34329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en-GB"/>
              <a:t>Cleaned columns </a:t>
            </a:r>
            <a:br>
              <a:rPr lang="en-GB"/>
            </a:br>
            <a:r>
              <a:rPr lang="en-GB"/>
              <a:t>and data types</a:t>
            </a:r>
            <a:endParaRPr/>
          </a:p>
        </p:txBody>
      </p:sp>
      <p:pic>
        <p:nvPicPr>
          <p:cNvPr id="78" name="Google Shape;7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615" y="3116183"/>
            <a:ext cx="1409275" cy="14092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3"/>
          <p:cNvSpPr txBox="1"/>
          <p:nvPr>
            <p:ph idx="1" type="body"/>
          </p:nvPr>
        </p:nvSpPr>
        <p:spPr>
          <a:xfrm>
            <a:off x="6163550" y="3868495"/>
            <a:ext cx="29508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GB" sz="1829"/>
              <a:t>Joined with airport </a:t>
            </a:r>
            <a:br>
              <a:rPr lang="en-GB" sz="1829"/>
            </a:br>
            <a:r>
              <a:rPr lang="en-GB" sz="1829"/>
              <a:t>t</a:t>
            </a:r>
            <a:r>
              <a:rPr lang="en-GB" sz="1829"/>
              <a:t>able in DBeaver</a:t>
            </a:r>
            <a:endParaRPr sz="1829"/>
          </a:p>
        </p:txBody>
      </p:sp>
      <p:pic>
        <p:nvPicPr>
          <p:cNvPr id="80" name="Google Shape;8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3411" y="3220614"/>
            <a:ext cx="1307276" cy="130727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3"/>
          <p:cNvSpPr txBox="1"/>
          <p:nvPr>
            <p:ph idx="1" type="body"/>
          </p:nvPr>
        </p:nvSpPr>
        <p:spPr>
          <a:xfrm>
            <a:off x="6163550" y="1993725"/>
            <a:ext cx="29508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GB" sz="1829"/>
              <a:t>Pushed prepared </a:t>
            </a:r>
            <a:br>
              <a:rPr lang="en-GB" sz="1829"/>
            </a:br>
            <a:r>
              <a:rPr lang="en-GB" sz="1829"/>
              <a:t>data to a table</a:t>
            </a:r>
            <a:endParaRPr sz="1829"/>
          </a:p>
        </p:txBody>
      </p:sp>
      <p:pic>
        <p:nvPicPr>
          <p:cNvPr id="82" name="Google Shape;8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1400" y="1271050"/>
            <a:ext cx="1409275" cy="140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Rain showers led to the most delayed departures!</a:t>
            </a:r>
            <a:endParaRPr/>
          </a:p>
        </p:txBody>
      </p:sp>
      <p:pic>
        <p:nvPicPr>
          <p:cNvPr id="88" name="Google Shape;8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5225"/>
            <a:ext cx="3789250" cy="425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6275" y="999450"/>
            <a:ext cx="4979874" cy="3873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/>
          <p:nvPr/>
        </p:nvSpPr>
        <p:spPr>
          <a:xfrm>
            <a:off x="6211825" y="4655450"/>
            <a:ext cx="756900" cy="21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Categories</a:t>
            </a:r>
            <a:endParaRPr sz="800"/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Hurricane Barry affected the most on 13th July</a:t>
            </a:r>
            <a:endParaRPr/>
          </a:p>
        </p:txBody>
      </p:sp>
      <p:pic>
        <p:nvPicPr>
          <p:cNvPr id="96" name="Google Shape;9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275" y="880200"/>
            <a:ext cx="4793336" cy="402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New Orleans is most affected with Hurricane Barry</a:t>
            </a:r>
            <a:endParaRPr/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100" y="839175"/>
            <a:ext cx="8347200" cy="393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Weather trend speaks!</a:t>
            </a:r>
            <a:endParaRPr/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1470" y="554013"/>
            <a:ext cx="5593529" cy="444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 txBox="1"/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Going through the notebook for c</a:t>
            </a:r>
            <a:r>
              <a:rPr lang="en-GB"/>
              <a:t>reating weather table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 for your attention!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